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789"/>
    <a:srgbClr val="91268F"/>
    <a:srgbClr val="58595B"/>
    <a:srgbClr val="D359D0"/>
    <a:srgbClr val="FFFFFF"/>
    <a:srgbClr val="ECECEC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C42920-D65C-2899-1B06-DE3A1599A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B2BB0F-D767-903B-8D8F-5058A1614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22B937-488A-D52B-88A5-9EC451EC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18C74B-A349-5331-5EA1-BE60D829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51FB73-CEAA-0B9B-23CF-A323B15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22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E35360-9E5A-FA55-1E6A-4CD462C4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D04586-B1ED-A5FC-CD75-CFE923BB0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68238D-05AA-552D-6386-D9AD3A1A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C266B5-F055-6326-D2A3-586FE962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F5F0D1-960E-CFE5-4EB1-131269A1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97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89F785E-D952-B77C-BEF1-A35045428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1028FF-B181-EEF2-DBF5-685465C6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9D23F3-D6C1-E2F6-6462-D99D0520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F32B69-C221-08F7-E161-D420EC5C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AFFE0D-652F-26C6-30D7-445CB81E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83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6506E-A77D-5714-CB10-79083CBF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6B5750-49EF-CE5C-0D7A-B7DF3749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58D372-46FF-675B-6595-DB0CF1EB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5A8FA0-750C-EF04-94D6-29159844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F3B086-8476-AC4A-9578-4143F3F7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6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9278A-5334-354D-8F81-6EE70963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A06A82-CEA6-1208-B972-D59397B3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F16B37-949D-5354-AB39-0B10B995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68C5D6-026A-C9A0-88FB-8E3B3268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8ED2A8-AC07-8F15-37CD-EFBBB7B8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4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B3A149-1EC0-6887-141A-5D276E03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2AB01E-67BB-184D-2F8C-46B18556A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29DC4C-CD59-1F36-A516-2C7273A5C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20E017-8033-1568-A7F5-041C3CAB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D0AA84-81F0-AB37-50E5-D00D0BB5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088238-FB8F-0E5E-F275-E7C52CD7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24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B0633-9FEF-BE90-E1B5-9C1AED6D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EF506A-98D9-27BA-CBDB-D15589E2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34BD68B-27D5-04C3-DD82-E2F9B5924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5EEEBE0-4BAD-4947-4999-96BE421C6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AA81F1-AC22-E1CC-2FA6-F6492446E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19B4443-BBB9-B394-DB48-3F65E286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7B893F2-D8AC-ED03-B4BA-0C2F66A3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A8733D8-B2D9-AA20-87B6-F73D933F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54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57043-35D6-EB51-1FDA-F1986578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EDC1822-591D-2E7A-0103-AF6FA4A5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7FFF284-817E-3227-BE86-477D9A7A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2855CC4-DFD4-8724-85AD-AEAC7D11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24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0E05224-FF4D-F0EE-46ED-FDA650C4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53A84EE-1CE2-6E8D-7B0C-CD1F5EEB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5FD901-DEA4-C56A-BC8F-CFA796B4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02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88DA8-8FA4-1496-1740-610C6A7E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87612-50DF-638D-EA49-F02548C5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224459-69F3-1B9F-88B7-4BB714848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477547-5D55-5CB5-A96F-5958F6F5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1B0F00-99B4-A382-700F-C521DEF9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4B4A8F-467E-5815-B1F9-A77FFA0D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09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1BBB8-353A-0B69-EEDD-54DF6BBC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431DCF-54B1-A710-987C-4DE9D8C3F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75145D-5B87-8834-18C9-DB6CD3A8D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31B8BB-43C6-968E-4F1D-61B1A607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11692B-BB95-D5A4-8073-C378B69DB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FEB0C6-DA05-7D91-19D7-6C487872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76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4521324-AFE6-F79C-194E-AF944486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C8B5FA-D82B-3F78-6D9C-94AE75F04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19F7D1-23D8-077A-4D88-DC46C3182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F0C0C-8FCF-4542-B242-6F639D06FC00}" type="datetimeFigureOut">
              <a:rPr lang="pl-PL" smtClean="0"/>
              <a:t>02.12.2023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BCC145-6260-6C43-9992-687642892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63EF90-33E7-2385-FBE2-284B7509B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B7B5-43FD-422E-BF06-962140A81E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86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ED3CFE-9DB8-DCF6-4F4E-8FE2F0B14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9218"/>
            <a:ext cx="9144000" cy="2387600"/>
          </a:xfrm>
        </p:spPr>
        <p:txBody>
          <a:bodyPr/>
          <a:lstStyle/>
          <a:p>
            <a:r>
              <a:rPr lang="pl-PL" b="1" dirty="0">
                <a:latin typeface="Calvert MT Pro" panose="02080803040405020204" pitchFamily="18" charset="0"/>
                <a:ea typeface="Cambria Math" panose="02040503050406030204" pitchFamily="18" charset="0"/>
              </a:rPr>
              <a:t>Przewodnik zwrotu pojazdów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641B42-DB0E-A5C1-2153-A59A16050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1208"/>
            <a:ext cx="9144000" cy="1655762"/>
          </a:xfrm>
        </p:spPr>
        <p:txBody>
          <a:bodyPr/>
          <a:lstStyle/>
          <a:p>
            <a:r>
              <a:rPr lang="pl-PL" dirty="0">
                <a:latin typeface="Calvert MT Pro Light" panose="02030503040405020204" pitchFamily="18" charset="0"/>
                <a:ea typeface="Cambria Math" panose="02040503050406030204" pitchFamily="18" charset="0"/>
              </a:rPr>
              <a:t>Samochody osobowe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AD26C8-66D7-A62D-B99D-DFA6B5A4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018" y="4353423"/>
            <a:ext cx="5315964" cy="21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Wgniecenia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650116" y="4416695"/>
            <a:ext cx="42224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Średnica pojedynczego wgniecenia lub śladu uderzenia bez uszkodzenia lakieru nie może przekraczać 50 mm, a liczba wgnieceń lub śladów uderzeń nie może przekraczać maksymalnie 3 na dany element nadwozia, np. drzwi lub błotnik. Liczba uszkodzonych elementów na pojeździe to maksymalnie 3 (bez uszkodzeń lakieru).</a:t>
            </a:r>
            <a:endParaRPr lang="pl-PL" sz="1200" dirty="0">
              <a:solidFill>
                <a:srgbClr val="58595B"/>
              </a:solidFill>
              <a:latin typeface="Calvert MT Pro Light" panose="020305030404050202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730944" y="4511403"/>
            <a:ext cx="4028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Wgniecenia lub ślady uderzeń o średnicy powyżej nawet 50 mm, jeśli nie naruszają struktury lakieru.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Wgniecenia lub ślady uderzeń powodujące ubytek powłoki lakierniczej i/lub ze śladami korozji.</a:t>
            </a:r>
            <a:endParaRPr lang="pl-PL" sz="1200" dirty="0">
              <a:solidFill>
                <a:srgbClr val="58595B"/>
              </a:solidFill>
              <a:latin typeface="Calvert MT Pro Light" panose="020305030404050202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D76120-3B60-EA9F-6C26-DF228C16F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94" y="1702887"/>
            <a:ext cx="3066906" cy="257447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31A191-D00D-5A70-892F-582847619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164" y="1702887"/>
            <a:ext cx="3091119" cy="2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Ślady po akcesoriach, korozja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650116" y="4416695"/>
            <a:ext cx="369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powłoki lakierniczej po usuniętych reklamach lub naklejkach.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730944" y="4511403"/>
            <a:ext cx="38791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ślady korozji, niezależnie od rozmiaru i pochodzenia.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Zamontowany samodzielnie przez użytkownika osprzęt i/lub ślady po jego demontażu.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CE26099-BA24-3913-1E03-1D399450A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88" y="1702887"/>
            <a:ext cx="3103474" cy="257447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63FC737-BF15-6441-413C-DBBF5485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851" y="1702886"/>
            <a:ext cx="3199961" cy="2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0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Naprawy blacharsko - lakiernicze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614218" y="4723567"/>
            <a:ext cx="10963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naprawy blacharskie i lakiernicze, które zostały wykonane bez należytej staranności lub niezgodnie z obowiązującą technologią producenta pojazdu (np. łuszczenie lakieru, odparzenia, chropowata powierzchnia lakieru).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Odparzenia.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Chropowata powierzchnia lakieru.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FB7DDA0-48C3-D4E1-B723-409D9273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652" y="1657379"/>
            <a:ext cx="7305675" cy="288607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D4AA3B9-E4CC-7F88-2E12-218D2E95A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57" y="1645834"/>
            <a:ext cx="3495796" cy="28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Zderzaki, elementy z tworzywa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230909" y="4416695"/>
            <a:ext cx="46274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Zarysowania elementów wyposażenia zewnętrznego nadwozia (maksymalnie jedno na dany element), bez ubytków materiału podłoża, jeżeli długość zarysowań nie przekracza 50 mm, szerokość 5 mm lub ich powierzchnia nie wykracza poza okrąg o średnicy 20 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Odbarwienia i zmatowienia spowodowane przez czynniki zewnętrzne, np. warunki pogodowe, żwir.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333675" y="4511403"/>
            <a:ext cx="44874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Zderzak z pęknięciami lub nacięciami, brakująca osłona belki holowniczej lub zdejmowanego zaczepu holowniczego.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lub zadrapania sięgające aż do materiału, z którego został wykonany element.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lub zadrapania deformujące zderzak, o średnicy przekraczającej 50 mm.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F7C395-B8A3-AA34-6846-08901AA10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16" y="1645834"/>
            <a:ext cx="3121108" cy="257447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5BB1107-B139-D433-0E11-B71C78FBA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652" y="1625228"/>
            <a:ext cx="3121108" cy="25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Wyposażenie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536923" y="4511403"/>
            <a:ext cx="112842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pęknięcia elementów wyposażenia zewnętrznego nadwozia oraz wszelkie odkształcenia.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Nieprawidłowe zamocowanie któregokolwiek z elementów wyposażenia zewnętrznego nadwozia lub uszkodzone uchwyty mocujące.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F991DB-DCB9-823A-EFA9-725434B27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22" y="1802096"/>
            <a:ext cx="3106822" cy="257447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58D430B-A48B-AB19-840D-A679E83C8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652" y="1788010"/>
            <a:ext cx="6659421" cy="2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Szyby – naklejki, pęknięcia, zarysowania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475881" y="4511403"/>
            <a:ext cx="414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Naklejki na szybach, które nie ograniczają funkcjonalności i widoczności lub nie mają wpływu na bezpieczeństwo kierującego.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Niewielkie zadrapania na przedniej szybie.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453745" y="4511403"/>
            <a:ext cx="43674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uszkodzenia szyb ograniczające przejrzystość, np. zarysowania.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uszkodzenia szyb powodujące pęknięcie którejkolwiek z warstw szyby, niezależnie od ich wielkości i miejsca występowania, również uszkodzenia punktowe, np. odpryski.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6033A13-9792-59CA-7D46-613A8D38F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15" y="1645834"/>
            <a:ext cx="3147558" cy="257447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6087246-3A6A-6C0A-DAE5-4AF2A16D3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244" y="1645834"/>
            <a:ext cx="3223923" cy="2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2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Oświetlenie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817626" y="4489985"/>
            <a:ext cx="4142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na powierzchni reflektorów, świateł przeciwmgielnych lub kierunkowskazów, które nie spowodowały pęknięcia szkła lub przezroczystej osłony i nie ograniczają funkcjonalności.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6614622" y="4489985"/>
            <a:ext cx="55773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Otwory w kloszach reflektorów, świateł przeciwmgielnych lub kierunkowskazów, pęknięcia szkła lub przezroczystej osłony- niezależnie od wielkości uszkodzenia.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reflektorów i lamp ograniczające ich funkcjonalność, np. połamane lub sklejone uchwyty mocujące, niezależnie od wielkości uszkodzenia.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90EC33-4D0E-6864-A388-789694D0A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41" y="1739676"/>
            <a:ext cx="3089368" cy="257447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AC23F0B-ADDA-55B7-7893-62F0E4F8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793" y="1739676"/>
            <a:ext cx="3105317" cy="2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Lusterka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249382" y="4489985"/>
            <a:ext cx="4710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lub zadrapania o maksymalnej długości 50 mm, które nie przeniknęły do materiału, z którego został wykonany element (dotyczy lusterek lakierowanych). W przypadku lusterek nie lakierowanych, głębokość zadrapań nie może sięgać struktury materiału. Lusterka muszą być wolne od zniekształceń, zaś ich funkcjonalność nie może być naruszona.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104149" y="4705428"/>
            <a:ext cx="45983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Zarysowania obudowy lusterka, których nie można usunąć za pomocą polerowania, jest ich więcej niż jedno na dany element lub spowodowały ubytek materiału podłoża.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uszkodzenia mechaniczne szkieł lusterek (zarysowania, pęknięcia). Wszelkie pęknięcia obudowy.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7F4CE44-039E-79FD-2659-9B91772F0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528" y="1739676"/>
            <a:ext cx="3119062" cy="258588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F3610B3-728B-2A22-70DA-C4743DB05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488" y="1627963"/>
            <a:ext cx="3171646" cy="26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7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Uszczelki, okleiny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577270" y="4735112"/>
            <a:ext cx="4091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Uszczelki drzwi i pokryw ze śladami prawidłowej eksploatacji.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6516260" y="4325694"/>
            <a:ext cx="56341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Uszczelki szyb niekompletne, z ubytkiem materiału lub odkształcone, niezależnie od ich wielkości i miejsca występowania.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oznaczenia naniesione przez użytkownika (w tym okleiny reklamowe). Wybarwienia lub wyblaknięcia lakieru oraz różnice w odcieniu lakieru lub jego połysku.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Ślady obcych substancji na nadwoziu i elementach jego wyposażenia (np. smoła), jeżeli nie można ich usunąć w ramach podstawowego mycia.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950719-4E38-1B34-DBBA-AFC271F7A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17" y="1645834"/>
            <a:ext cx="3155415" cy="25841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EAD6967-D2C5-3324-C0BA-4F38B34FC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170" y="1645834"/>
            <a:ext cx="3225221" cy="26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4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Wnętrze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Fotele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369452" y="4403100"/>
            <a:ext cx="43549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Tapicerka zdeformowała się pod ciężarem kierowcy, boki fotela są zniekształcone, ale tapicerka nie jest podarta i nie nosi śladów uszkodzeń mechanicznych.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Fotele noszą ślady użytkowania, tapicerka jest wytarta, a ponadto fotele są wytarte w sposób wynikający z częstego wsiadania do i wysiadania z samochodu. Tapicerka foteli nie jest jednak uszkodzona mechanicznie.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107387" y="4403100"/>
            <a:ext cx="45858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Fotele są zabrudzone. Zabrudzenia są także podpowierzchniowe i nie mogą być usunięte poprzez normalne czyszczenie tapicerki lub tapicerka jest podarta.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Poszycia lub osłony tapicerskie foteli uszkodzone mechanicznie, np. pęknięte, rozerwane, przecięte, przepalone.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D7B62D7-B34D-36F9-4AAB-8A46CC7C0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17" y="1645834"/>
            <a:ext cx="3155415" cy="259289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E12BE9D-6616-C621-3A17-6E2FDF53F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739" y="1645834"/>
            <a:ext cx="3225221" cy="26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C72AC0-6D66-79B6-B978-E44F515B4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80" y="-1223857"/>
            <a:ext cx="12710160" cy="8472594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1026444-4B2D-EA9F-0F2D-EC79BC832658}"/>
              </a:ext>
            </a:extLst>
          </p:cNvPr>
          <p:cNvSpPr/>
          <p:nvPr/>
        </p:nvSpPr>
        <p:spPr>
          <a:xfrm>
            <a:off x="-228600" y="0"/>
            <a:ext cx="124206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6183C1-36EE-5AF1-B5B1-3D532C2922BF}"/>
              </a:ext>
            </a:extLst>
          </p:cNvPr>
          <p:cNvSpPr txBox="1"/>
          <p:nvPr/>
        </p:nvSpPr>
        <p:spPr>
          <a:xfrm>
            <a:off x="1684020" y="1154410"/>
            <a:ext cx="8595360" cy="531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D359D0"/>
                </a:solidFill>
                <a:latin typeface="Calvert MT Pro" panose="02080803040405020204" pitchFamily="18" charset="0"/>
              </a:rPr>
              <a:t>Szanowni Państwo,</a:t>
            </a:r>
          </a:p>
          <a:p>
            <a:endParaRPr lang="pl-PL" dirty="0">
              <a:solidFill>
                <a:schemeClr val="bg1"/>
              </a:solidFill>
              <a:latin typeface="Calvert MT Pro" panose="02080803040405020204" pitchFamily="18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Niniejszy przewodnik opisuje przykłady akceptowalnych i nieakceptowalnych uszkodzeń samochodów osobowych zwracanych po zakończeniu kontraktu.</a:t>
            </a:r>
          </a:p>
          <a:p>
            <a:endParaRPr lang="pl-PL" dirty="0">
              <a:solidFill>
                <a:schemeClr val="bg1"/>
              </a:solidFill>
              <a:latin typeface="Calvert MT Pro Light" panose="02030503040405020204" pitchFamily="18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Przygotowaliśmy go wspólnie z naszymi Dilerami, aby ujednolicić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i ułatwić proces zwrotu pojazdu w każdej z naszych stacji. Zawarte w tym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przewodniku informacje są gwarancją tego, że w przypadku zwrotu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pojazdu zostaną Państwo obciążeni jedynie kosztami tych uszkodzeń,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które wpłyną na utratę wartości pojazdu przy jego sprzedaży.</a:t>
            </a:r>
          </a:p>
          <a:p>
            <a:endParaRPr lang="pl-PL" dirty="0">
              <a:solidFill>
                <a:schemeClr val="bg1"/>
              </a:solidFill>
              <a:latin typeface="Calvert MT Pro Light" panose="02030503040405020204" pitchFamily="18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Prosimy zgłaszać nam na bieżąco i niezwłocznie wszelkie uszkodzenia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czy usterki w pojeździe - z pewnością wpłynie to na utrzymanie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pojazdu w dobrym stanie i pozwoli uniknąć ewentualnych</a:t>
            </a:r>
          </a:p>
          <a:p>
            <a:r>
              <a:rPr lang="pl-PL" dirty="0">
                <a:solidFill>
                  <a:schemeClr val="bg1"/>
                </a:solidFill>
                <a:latin typeface="Calvert MT Pro Light" panose="02030503040405020204" pitchFamily="18" charset="0"/>
              </a:rPr>
              <a:t>dodatkowych kosztów.</a:t>
            </a:r>
          </a:p>
          <a:p>
            <a:endParaRPr lang="pl-PL" dirty="0">
              <a:solidFill>
                <a:schemeClr val="bg1"/>
              </a:solidFill>
              <a:latin typeface="Calvert MT Pro Light" panose="020305030404050202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Calvert MT Pro" panose="02080803040405020204" pitchFamily="18" charset="0"/>
              </a:rPr>
              <a:t>Życzymy Państwu szerokiej i bezpiecznej drogi!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D359D0"/>
                </a:solidFill>
                <a:latin typeface="Calvert MT Pro" panose="02080803040405020204" pitchFamily="18" charset="0"/>
              </a:rPr>
              <a:t>Zespół Carolina </a:t>
            </a:r>
            <a:r>
              <a:rPr lang="pl-PL" dirty="0" err="1">
                <a:solidFill>
                  <a:srgbClr val="D359D0"/>
                </a:solidFill>
                <a:latin typeface="Calvert MT Pro" panose="02080803040405020204" pitchFamily="18" charset="0"/>
              </a:rPr>
              <a:t>Fleet</a:t>
            </a:r>
            <a:r>
              <a:rPr lang="pl-PL" dirty="0">
                <a:solidFill>
                  <a:srgbClr val="D359D0"/>
                </a:solidFill>
                <a:latin typeface="Calvert MT Pro" panose="02080803040405020204" pitchFamily="18" charset="0"/>
              </a:rPr>
              <a:t> Management</a:t>
            </a:r>
            <a:endParaRPr lang="pl-PL" dirty="0">
              <a:solidFill>
                <a:srgbClr val="D359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Wnętrze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Uszkodzenia mechaniczne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554183" y="4403100"/>
            <a:ext cx="111390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Elementy wyposażenia wnętrza pojazdu (np. deska rozdzielcza, konsola środkowa, tapicerka drzwi, wykładziny) mechanicznie uszkodzone.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Zarysowana konsola środkowa.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Wypalone otwory.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Elementy wyposażenia wnętrza pojazdu (np. deska rozdzielcza, konsola środkowa, tapicerka drzwi, wykładziny) mechanicznie uszkodzone. Połamane lub ograniczające funkcjonalność uchwyty lub osłony.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Podsufitka lub osłony słupków mechanicznie uszkodzone, np. rozerwane lub przepalone.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E99BBF-69EB-2DE0-7AC0-4A7CC2DFA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22" y="1645834"/>
            <a:ext cx="6881709" cy="26529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F742EDA-8363-215B-2F52-AFF2BE75B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763" y="1645835"/>
            <a:ext cx="3241601" cy="26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3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Wnętrze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Przestrzeń bagażowa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369452" y="4403100"/>
            <a:ext cx="4354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Wykładziny przestrzeni bagażowej i osłony słupków ze śladami wynikającymi z normalnej eksploatacji, np. wytarcia czy zarysowania wynikające z przewożenia ładunków zgodnych z przeznaczeniem pojazdu.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235311" y="4403100"/>
            <a:ext cx="45858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Elementy wyposażenia przestrzeni bagażowej (w tym wykładziny i osłony) uszkodzone, np. zaplamione, pęknięte, rozerwane, przepalone lub odkształcone.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uszkodzenia ograniczające funkcjonalność bagażnika.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Elementy wyposażenia przestrzeni bagażowej zaplamione (ślady po przewożeniu zwierząt i zapachy odzwierzęce).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C88191-4F98-BC72-70CB-C3D4FA6F0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39" y="1645834"/>
            <a:ext cx="3150352" cy="259284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486E4C-B865-6C79-FD68-13D4463FC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135" y="1616370"/>
            <a:ext cx="3150352" cy="26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Koła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Tarcze kół – zarysowania, uszkodzenia mechaniczne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369452" y="4403100"/>
            <a:ext cx="43549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Odbarwienia i zadrapania na kołpakach, które nie stanowią pęknięcia czy złamania materiału, ani nie deformują kołpaka.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Wżery, zadrapania lub osadzony brud na obręczach, jeżeli obręcze nie są mechanicznie uszkodzone.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Nakrętki lub śruby kół z widoczna rdzą, o ile dadzą się odkręcić, ale wyłącznie gdy śruby nie są zdeformowane.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466217" y="4442724"/>
            <a:ext cx="4354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Widoczne, zewnętrzne uszkodzenia spowodowane uderzeniami lub obtarciami (np. od krawężników); mechaniczne zniekształcenia lub ubytki materiału powierzchni bocznych opony.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0F971A1-9BC4-9165-57D0-0FF3590F9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6" y="1616370"/>
            <a:ext cx="3118423" cy="259284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6871790-7D65-76E6-60A6-34BFB3CC5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510" y="1613761"/>
            <a:ext cx="3219450" cy="25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9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Koła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Kołpaki i opony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665019" y="4442724"/>
            <a:ext cx="11156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58595B"/>
              </a:solidFill>
              <a:latin typeface="Calvert MT Pro Light" panose="02030503040405020204" pitchFamily="18" charset="0"/>
            </a:endParaRPr>
          </a:p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Opona uszkodzona bocznie wskutek parkowania na krawężnikach lub innego niewłaściwego użytkowania np. guzy na oponach.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Uszkodzenia kołpaków, np. pęknięcia, deformacje, ubytki. Brak kołpaka/kołpaków lub kołpaki różnego typu.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uszkodzenia mechaniczne opon, takie jak wybrzuszenie, rozerwanie, wyrwanie klocków bieżnika, ślady napraw na bokach.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B7E736-8277-1369-EAD5-02574E82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37" y="1677368"/>
            <a:ext cx="6809883" cy="26009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9926430-E3E7-C709-CBD4-24CC4FB4C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221" y="1645834"/>
            <a:ext cx="3154514" cy="26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Pojazd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Wyposażenie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665019" y="4442724"/>
            <a:ext cx="111561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braki w porównaniu do stanu, w jakim użytkownik otrzymywał pojazd np. półek, maskownic, osłon.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Brak osłon, np. maskownicy miejsca na radio.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Wszelkie braki w porównaniu do stanu, w jakim użytkownik otrzymywał pojazd np. brak osłon nadkoli.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Zdekompletowany zestaw naprawczy, np. brak lewarka, klucza do kół czy śruby zabezpieczającej.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Braki lub różnice w elementach komory silnika (w porównaniu do stanu kompletacji fabrycznej, z jakim użytkownik otrzymywał pojazd), wszelkie uszkodzenia lub elementy niezgodne – pod względem parametrów technicznych komory silnika – z zalecanymi przez producenta pojazdu.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10260D-6D9B-153C-59BD-731B86C56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8" y="1616731"/>
            <a:ext cx="3099994" cy="26008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5EC022C-AE20-22B4-CDBD-69DA43403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270" y="1627963"/>
            <a:ext cx="6696366" cy="25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67D6209-A6E2-745D-F899-171D7DECB03B}"/>
              </a:ext>
            </a:extLst>
          </p:cNvPr>
          <p:cNvSpPr txBox="1"/>
          <p:nvPr/>
        </p:nvSpPr>
        <p:spPr>
          <a:xfrm>
            <a:off x="3643743" y="1972420"/>
            <a:ext cx="4904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58595B"/>
                </a:solidFill>
              </a:rPr>
              <a:t>Carolina </a:t>
            </a:r>
            <a:r>
              <a:rPr lang="pl-PL" sz="2800" b="1" dirty="0" err="1">
                <a:solidFill>
                  <a:srgbClr val="58595B"/>
                </a:solidFill>
              </a:rPr>
              <a:t>Fleet</a:t>
            </a:r>
            <a:r>
              <a:rPr lang="pl-PL" sz="2800" b="1" dirty="0">
                <a:solidFill>
                  <a:srgbClr val="58595B"/>
                </a:solidFill>
              </a:rPr>
              <a:t> Management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58595B"/>
                </a:solidFill>
              </a:rPr>
              <a:t>Sp. z o.o. Sp. K.</a:t>
            </a:r>
          </a:p>
          <a:p>
            <a:pPr marL="0" indent="0" algn="ctr">
              <a:buNone/>
            </a:pPr>
            <a:endParaRPr lang="pl-PL" sz="2800" b="1" dirty="0">
              <a:solidFill>
                <a:srgbClr val="58595B"/>
              </a:solidFill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868789"/>
                </a:solidFill>
              </a:rPr>
              <a:t>Al. Prymasa Tysiąclecia 54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rgbClr val="868789"/>
                </a:solidFill>
              </a:rPr>
              <a:t>01-242 Warszawa</a:t>
            </a:r>
          </a:p>
          <a:p>
            <a:pPr marL="0" indent="0" algn="ctr">
              <a:buNone/>
            </a:pPr>
            <a:endParaRPr lang="pl-PL" sz="2800" dirty="0">
              <a:solidFill>
                <a:srgbClr val="58595B"/>
              </a:solidFill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58595B"/>
                </a:solidFill>
              </a:rPr>
              <a:t>info@cfm.pl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rgbClr val="58595B"/>
                </a:solidFill>
              </a:rPr>
              <a:t>t: +48 (22) 492 56 76</a:t>
            </a:r>
          </a:p>
          <a:p>
            <a:pPr marL="0" indent="0" algn="ctr">
              <a:buNone/>
            </a:pPr>
            <a:endParaRPr lang="pl-PL" sz="2800" dirty="0">
              <a:solidFill>
                <a:srgbClr val="58595B"/>
              </a:solidFill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rgbClr val="91268F"/>
                </a:solidFill>
              </a:rPr>
              <a:t>www.cfm.pl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B5408E-FDF2-BE27-987A-5A9AD76E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75" y="178944"/>
            <a:ext cx="4061649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0CC5E-235C-333A-513E-1B94909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522"/>
            <a:ext cx="10515600" cy="1325563"/>
          </a:xfrm>
        </p:spPr>
        <p:txBody>
          <a:bodyPr anchor="b"/>
          <a:lstStyle/>
          <a:p>
            <a:r>
              <a:rPr lang="pl-PL" dirty="0">
                <a:solidFill>
                  <a:srgbClr val="91268F"/>
                </a:solidFill>
                <a:latin typeface="Calvert MT Pro" panose="02080803040405020204" pitchFamily="18" charset="0"/>
              </a:rPr>
              <a:t>Odbiór pojazdu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67C809-09DD-17EF-9FE9-A1304F10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9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Calvert MT Pro Light" panose="02030503040405020204" pitchFamily="18" charset="0"/>
              </a:rPr>
              <a:t>Podczas odbioru pojazdu należy sprawdzić, czy zawiera on komplet wyposażenia fabrycznego i dodatkowego, a także czy ma na wyposażeniu apteczkę oraz trójkąt. Każdy Użytkownik samochodu jest zobligowany do zapoznania się z instrukcją obsługi samochodu i ściśle przestrzegać zawartych w niej informacji.</a:t>
            </a:r>
          </a:p>
          <a:p>
            <a:pPr marL="0" indent="0">
              <a:buNone/>
            </a:pPr>
            <a:endParaRPr lang="pl-PL" sz="2000" dirty="0">
              <a:latin typeface="Calvert MT Pro Light" panose="020305030404050202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Calvert MT Pro Light" panose="02030503040405020204" pitchFamily="18" charset="0"/>
              </a:rPr>
              <a:t>Montaż wszelkich urządzeń niestanowiących fabrycznego lub dodatkowego wyposażenia pojazdu, np. zestawu głośnomówiącego, radia CB, monitora, jest dopuszczalny wyłącznie w sposób bezinwazyjny, za pomocą odpowiednich uchwytów. Akcesoria takie muszą mieć aktualne homologacje, aby nie wpływały na działanie pozostałych urządzeń w samochodzie i bezpieczeństwo podróżujących.</a:t>
            </a:r>
          </a:p>
          <a:p>
            <a:pPr marL="0" indent="0">
              <a:buNone/>
            </a:pPr>
            <a:endParaRPr lang="pl-PL" sz="2000" dirty="0">
              <a:latin typeface="Calvert MT Pro" panose="020808030404050202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Calvert MT Pro" panose="02080803040405020204" pitchFamily="18" charset="0"/>
              </a:rPr>
              <a:t>Umieszczanie jakichkolwiek oklein na pojeździe wymaga pisemnej zgody.</a:t>
            </a:r>
          </a:p>
          <a:p>
            <a:pPr marL="0" indent="0">
              <a:buNone/>
            </a:pPr>
            <a:endParaRPr lang="pl-PL" sz="2000" dirty="0">
              <a:latin typeface="Calvert MT Pro Light" panose="02030503040405020204" pitchFamily="18" charset="0"/>
            </a:endParaRPr>
          </a:p>
          <a:p>
            <a:pPr marL="0" indent="0">
              <a:buNone/>
            </a:pPr>
            <a:endParaRPr lang="pl-PL" sz="2000" dirty="0">
              <a:latin typeface="Calvert MT Pro Light" panose="020305030404050202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59FA649-4964-A8B5-18B0-1B755202D875}"/>
              </a:ext>
            </a:extLst>
          </p:cNvPr>
          <p:cNvSpPr txBox="1">
            <a:spLocks/>
          </p:cNvSpPr>
          <p:nvPr/>
        </p:nvSpPr>
        <p:spPr>
          <a:xfrm>
            <a:off x="370840" y="99828"/>
            <a:ext cx="9951720" cy="656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58595B"/>
                </a:solidFill>
                <a:latin typeface="Calvert MT Pro Light" panose="02030503040405020204" pitchFamily="18" charset="0"/>
                <a:ea typeface="+mn-ea"/>
                <a:cs typeface="+mn-cs"/>
              </a:rPr>
              <a:t>Istotne informacje dla użytkownika pojazdu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3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0CC5E-235C-333A-513E-1B94909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522"/>
            <a:ext cx="10515600" cy="1325563"/>
          </a:xfrm>
        </p:spPr>
        <p:txBody>
          <a:bodyPr anchor="b"/>
          <a:lstStyle/>
          <a:p>
            <a:r>
              <a:rPr lang="pl-PL" dirty="0">
                <a:solidFill>
                  <a:srgbClr val="91268F"/>
                </a:solidFill>
                <a:latin typeface="Calvert MT Pro" panose="02080803040405020204" pitchFamily="18" charset="0"/>
              </a:rPr>
              <a:t>Bieżące użytkowanie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67C809-09DD-17EF-9FE9-A1304F10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834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Należy użytkować pojazd zgodnie z przepisami ruchu drogowego oraz jego przeznaczeniem.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Należy przeprowadzać czynności kontrolne w pojeździe zgodnie z zaleceniami producenta (np. sprawdzanie ciśnienia w oponach, wymianę żarówek czy uzupełnianie płynu do spryskiwaczy).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Należy przestrzegać terminów przeglądów technicznych i dołożyć starań, aby książeczka serwisowa była na bieżąco aktualizowana podczas wizyt w serwisie.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Należy na bieżąco zgłaszać uszkodzenia zaistniałe w pojeździe.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59FA649-4964-A8B5-18B0-1B755202D875}"/>
              </a:ext>
            </a:extLst>
          </p:cNvPr>
          <p:cNvSpPr txBox="1">
            <a:spLocks/>
          </p:cNvSpPr>
          <p:nvPr/>
        </p:nvSpPr>
        <p:spPr>
          <a:xfrm>
            <a:off x="370840" y="99828"/>
            <a:ext cx="9951720" cy="656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58595B"/>
                </a:solidFill>
                <a:latin typeface="Calvert MT Pro Light" panose="02030503040405020204" pitchFamily="18" charset="0"/>
                <a:ea typeface="+mn-ea"/>
                <a:cs typeface="+mn-cs"/>
              </a:rPr>
              <a:t>Istotne informacje dla użytkownika pojazdu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5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0CC5E-235C-333A-513E-1B94909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522"/>
            <a:ext cx="10515600" cy="1325563"/>
          </a:xfrm>
        </p:spPr>
        <p:txBody>
          <a:bodyPr anchor="b"/>
          <a:lstStyle/>
          <a:p>
            <a:r>
              <a:rPr lang="pl-PL" dirty="0">
                <a:solidFill>
                  <a:srgbClr val="91268F"/>
                </a:solidFill>
                <a:latin typeface="Calvert MT Pro" panose="02080803040405020204" pitchFamily="18" charset="0"/>
              </a:rPr>
              <a:t>Zwrot pojazdu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67C809-09DD-17EF-9FE9-A1304F10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8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91268F"/>
              </a:buClr>
              <a:buNone/>
            </a:pPr>
            <a:r>
              <a:rPr lang="pl-PL" sz="2000" dirty="0">
                <a:latin typeface="Calvert MT Pro Light" panose="02030503040405020204" pitchFamily="18" charset="0"/>
              </a:rPr>
              <a:t>Zwracając pojazd, należy oddać kompletny samochód wraz z wyposażeniem fabrycznym oraz tym, które znajdowało się w momencie odbioru pojazdu. Wszelkie dodatkowe akcesoria niedostarczone z samochodem muszą być zdemontowane bez pozostawienia trwałych śladów.</a:t>
            </a:r>
          </a:p>
          <a:p>
            <a:pPr marL="0" indent="0">
              <a:buClr>
                <a:srgbClr val="91268F"/>
              </a:buClr>
              <a:buNone/>
            </a:pPr>
            <a:endParaRPr lang="pl-PL" sz="2000" dirty="0">
              <a:latin typeface="Calvert MT Pro Light" panose="02030503040405020204" pitchFamily="18" charset="0"/>
            </a:endParaRPr>
          </a:p>
          <a:p>
            <a:pPr marL="0" indent="0">
              <a:buClr>
                <a:srgbClr val="91268F"/>
              </a:buClr>
              <a:buNone/>
            </a:pPr>
            <a:r>
              <a:rPr lang="pl-PL" sz="2000" dirty="0">
                <a:latin typeface="Calvert MT Pro Light" panose="02030503040405020204" pitchFamily="18" charset="0"/>
              </a:rPr>
              <a:t>Wszelkie naklejone napisy i znaki reklamowe powinny być usunięte przed oddaniem pojazdu. Po usuniętych elementach nie mogą pozostać żadne uszkodzenia ani odbarwienia lakieru. W przypadku pozostawienia znaków reklamowych na samochodzie zostaną one usunięte na koszt Klienta.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59FA649-4964-A8B5-18B0-1B755202D875}"/>
              </a:ext>
            </a:extLst>
          </p:cNvPr>
          <p:cNvSpPr txBox="1">
            <a:spLocks/>
          </p:cNvSpPr>
          <p:nvPr/>
        </p:nvSpPr>
        <p:spPr>
          <a:xfrm>
            <a:off x="370840" y="99828"/>
            <a:ext cx="9951720" cy="656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58595B"/>
                </a:solidFill>
                <a:latin typeface="Calvert MT Pro Light" panose="02030503040405020204" pitchFamily="18" charset="0"/>
                <a:ea typeface="+mn-ea"/>
                <a:cs typeface="+mn-cs"/>
              </a:rPr>
              <a:t>Istotne informacje dla użytkownika pojazdu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16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0CC5E-235C-333A-513E-1B94909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1685"/>
            <a:ext cx="11059160" cy="1325563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rgbClr val="91268F"/>
                </a:solidFill>
                <a:latin typeface="Calvert MT Pro" panose="02080803040405020204" pitchFamily="18" charset="0"/>
              </a:rPr>
              <a:t>Dokumenty wymagane przy zwrocie pojazdu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67C809-09DD-17EF-9FE9-A1304F10A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834"/>
            <a:ext cx="10515600" cy="4351338"/>
          </a:xfrm>
        </p:spPr>
        <p:txBody>
          <a:bodyPr>
            <a:normAutofit fontScale="92500"/>
          </a:bodyPr>
          <a:lstStyle/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Komplet kluczyków wraz z wydanymi podczas odbioru pilotami do alarmu, jeśli był instalowany.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Książka gwarancyjna.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Instrukcja obsługi.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Dowód rejestracyjny z aktualnym badaniem technicznym.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Polisa ubezpieczeniowa.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Inne elementy, takie jak podnośnik, koło zapasowe lub zestaw naprawczy, komplet kluczy do kół, śruba zabezpieczająca do kół (jeśli była dostarczona), roleta bagażnika, kraty i siatki oddzielające, akcesoria i inne elementy.</a:t>
            </a:r>
          </a:p>
          <a:p>
            <a:pPr>
              <a:buClr>
                <a:srgbClr val="91268F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latin typeface="Calvert MT Pro Light" panose="02030503040405020204" pitchFamily="18" charset="0"/>
              </a:rPr>
              <a:t>Elementy wyposażenia dodatkowego, jeżeli były dostarczone z samochodem.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A59FA649-4964-A8B5-18B0-1B755202D875}"/>
              </a:ext>
            </a:extLst>
          </p:cNvPr>
          <p:cNvSpPr txBox="1">
            <a:spLocks/>
          </p:cNvSpPr>
          <p:nvPr/>
        </p:nvSpPr>
        <p:spPr>
          <a:xfrm>
            <a:off x="370840" y="99828"/>
            <a:ext cx="9951720" cy="656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58595B"/>
                </a:solidFill>
                <a:latin typeface="Calvert MT Pro Light" panose="02030503040405020204" pitchFamily="18" charset="0"/>
                <a:ea typeface="+mn-ea"/>
                <a:cs typeface="+mn-cs"/>
              </a:rPr>
              <a:t>Istotne informacje dla użytkownika pojazdu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5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42A223-8F3D-1F62-0C26-A39B5861E459}"/>
              </a:ext>
            </a:extLst>
          </p:cNvPr>
          <p:cNvSpPr txBox="1"/>
          <p:nvPr/>
        </p:nvSpPr>
        <p:spPr>
          <a:xfrm>
            <a:off x="502920" y="1092703"/>
            <a:ext cx="238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91268F"/>
                </a:solidFill>
                <a:latin typeface="Calvert MT Pro" panose="02080803040405020204" pitchFamily="18" charset="0"/>
              </a:rPr>
              <a:t>Data zwrotu pojazdu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42BCFD3-F547-EEB7-9565-6D17978BA28C}"/>
              </a:ext>
            </a:extLst>
          </p:cNvPr>
          <p:cNvSpPr txBox="1"/>
          <p:nvPr/>
        </p:nvSpPr>
        <p:spPr>
          <a:xfrm>
            <a:off x="3476567" y="1129759"/>
            <a:ext cx="7782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vert MT Pro Light" panose="02030503040405020204" pitchFamily="18" charset="0"/>
              </a:rPr>
              <a:t>Użytkownik pojazdu powinien ustalić datę zwrotu nie później niż 14 dni przed datą zakończenia kontraktu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0C4A717-4F3C-AAAC-4DA6-B3CF82EE96C0}"/>
              </a:ext>
            </a:extLst>
          </p:cNvPr>
          <p:cNvCxnSpPr>
            <a:cxnSpLocks/>
          </p:cNvCxnSpPr>
          <p:nvPr/>
        </p:nvCxnSpPr>
        <p:spPr>
          <a:xfrm>
            <a:off x="502920" y="1868414"/>
            <a:ext cx="10962640" cy="0"/>
          </a:xfrm>
          <a:prstGeom prst="line">
            <a:avLst/>
          </a:prstGeom>
          <a:ln w="15875">
            <a:solidFill>
              <a:srgbClr val="86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09BE355-CD2E-92C6-E61B-2759599D4A2F}"/>
              </a:ext>
            </a:extLst>
          </p:cNvPr>
          <p:cNvSpPr txBox="1"/>
          <p:nvPr/>
        </p:nvSpPr>
        <p:spPr>
          <a:xfrm>
            <a:off x="502920" y="1983831"/>
            <a:ext cx="238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91268F"/>
                </a:solidFill>
                <a:latin typeface="Calvert MT Pro" panose="02080803040405020204" pitchFamily="18" charset="0"/>
              </a:rPr>
              <a:t>Zwracany pojazd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A52C6D2-872F-DA9C-25DD-2079DA010F39}"/>
              </a:ext>
            </a:extLst>
          </p:cNvPr>
          <p:cNvSpPr txBox="1"/>
          <p:nvPr/>
        </p:nvSpPr>
        <p:spPr>
          <a:xfrm>
            <a:off x="3496886" y="1983831"/>
            <a:ext cx="7762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vert MT Pro Light" panose="02030503040405020204" pitchFamily="18" charset="0"/>
              </a:rPr>
              <a:t>Samochód należy umyć, aby umożliwić oględziny nadwozia.</a:t>
            </a:r>
          </a:p>
          <a:p>
            <a:r>
              <a:rPr lang="pl-PL" sz="2000" dirty="0">
                <a:latin typeface="Calvert MT Pro Light" panose="02030503040405020204" pitchFamily="18" charset="0"/>
              </a:rPr>
              <a:t>Wnętrze pojazdu powinno być czyste oraz wolne od trwałych </a:t>
            </a:r>
          </a:p>
          <a:p>
            <a:r>
              <a:rPr lang="pl-PL" sz="2000" dirty="0">
                <a:latin typeface="Calvert MT Pro Light" panose="02030503040405020204" pitchFamily="18" charset="0"/>
              </a:rPr>
              <a:t>i nieprzyjemnych zapachów (np. tytoń, zapachy odzwierzęce </a:t>
            </a:r>
          </a:p>
          <a:p>
            <a:r>
              <a:rPr lang="pl-PL" sz="2000" dirty="0">
                <a:latin typeface="Calvert MT Pro Light" panose="02030503040405020204" pitchFamily="18" charset="0"/>
              </a:rPr>
              <a:t>i organiczne).</a:t>
            </a: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633CAC54-2B59-51A6-7DA5-18285C8912E7}"/>
              </a:ext>
            </a:extLst>
          </p:cNvPr>
          <p:cNvCxnSpPr>
            <a:cxnSpLocks/>
          </p:cNvCxnSpPr>
          <p:nvPr/>
        </p:nvCxnSpPr>
        <p:spPr>
          <a:xfrm>
            <a:off x="502920" y="3329264"/>
            <a:ext cx="10962640" cy="0"/>
          </a:xfrm>
          <a:prstGeom prst="line">
            <a:avLst/>
          </a:prstGeom>
          <a:ln w="15875">
            <a:solidFill>
              <a:srgbClr val="86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C645B76-5F0A-C26C-0375-1E92068E6709}"/>
              </a:ext>
            </a:extLst>
          </p:cNvPr>
          <p:cNvSpPr txBox="1"/>
          <p:nvPr/>
        </p:nvSpPr>
        <p:spPr>
          <a:xfrm>
            <a:off x="502920" y="3490847"/>
            <a:ext cx="265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91268F"/>
                </a:solidFill>
                <a:latin typeface="Calvert MT Pro" panose="02080803040405020204" pitchFamily="18" charset="0"/>
              </a:rPr>
              <a:t>Kalkulacja kosztów uszkodzeń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062411F-50B8-56F1-C429-FEC3374E75E1}"/>
              </a:ext>
            </a:extLst>
          </p:cNvPr>
          <p:cNvSpPr txBox="1"/>
          <p:nvPr/>
        </p:nvSpPr>
        <p:spPr>
          <a:xfrm>
            <a:off x="3476567" y="3490847"/>
            <a:ext cx="776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vert MT Pro Light" panose="02030503040405020204" pitchFamily="18" charset="0"/>
              </a:rPr>
              <a:t>Podstawą kalkulacji kosztów uszkodzeń i brakującego</a:t>
            </a:r>
          </a:p>
          <a:p>
            <a:r>
              <a:rPr lang="pl-PL" sz="2000" dirty="0">
                <a:latin typeface="Calvert MT Pro Light" panose="02030503040405020204" pitchFamily="18" charset="0"/>
              </a:rPr>
              <a:t>wyposażania są katalogi producentów pojazdów.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AF29640-0E63-3EC0-7E26-D94D2C83D569}"/>
              </a:ext>
            </a:extLst>
          </p:cNvPr>
          <p:cNvSpPr txBox="1"/>
          <p:nvPr/>
        </p:nvSpPr>
        <p:spPr>
          <a:xfrm>
            <a:off x="502920" y="4736625"/>
            <a:ext cx="265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91268F"/>
                </a:solidFill>
                <a:latin typeface="Calvert MT Pro" panose="02080803040405020204" pitchFamily="18" charset="0"/>
              </a:rPr>
              <a:t>Kalkulacja kosztów uszkodzeń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79BF30AC-CE34-B3E9-30BD-BA4006C64659}"/>
              </a:ext>
            </a:extLst>
          </p:cNvPr>
          <p:cNvCxnSpPr>
            <a:cxnSpLocks/>
          </p:cNvCxnSpPr>
          <p:nvPr/>
        </p:nvCxnSpPr>
        <p:spPr>
          <a:xfrm>
            <a:off x="502920" y="4520258"/>
            <a:ext cx="10962640" cy="0"/>
          </a:xfrm>
          <a:prstGeom prst="line">
            <a:avLst/>
          </a:prstGeom>
          <a:ln w="15875">
            <a:solidFill>
              <a:srgbClr val="86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1501365-581D-A8D2-0DBD-34B94E393028}"/>
              </a:ext>
            </a:extLst>
          </p:cNvPr>
          <p:cNvSpPr txBox="1"/>
          <p:nvPr/>
        </p:nvSpPr>
        <p:spPr>
          <a:xfrm>
            <a:off x="3476567" y="4701064"/>
            <a:ext cx="776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Calvert MT Pro Light" panose="02030503040405020204" pitchFamily="18" charset="0"/>
              </a:rPr>
              <a:t>W trakcie zwrotu pojazdu wypełniony zostanie </a:t>
            </a:r>
            <a:r>
              <a:rPr lang="pl-PL" sz="2000" b="1" dirty="0">
                <a:latin typeface="Calvert MT Pro Light" panose="02030503040405020204" pitchFamily="18" charset="0"/>
              </a:rPr>
              <a:t>Protokół Odbioru Pojazdu</a:t>
            </a:r>
            <a:r>
              <a:rPr lang="pl-PL" sz="2000" dirty="0">
                <a:latin typeface="Calvert MT Pro Light" panose="02030503040405020204" pitchFamily="18" charset="0"/>
              </a:rPr>
              <a:t>, jest on konieczny do zamknięcia kontraktu.</a:t>
            </a:r>
            <a:endParaRPr lang="pl-PL" sz="2000" b="1" dirty="0">
              <a:latin typeface="Calvert MT Pro Light" panose="0203050304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470CC5E-235C-333A-513E-1B94909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84" y="876325"/>
            <a:ext cx="11059160" cy="1325563"/>
          </a:xfrm>
        </p:spPr>
        <p:txBody>
          <a:bodyPr anchor="t">
            <a:noAutofit/>
          </a:bodyPr>
          <a:lstStyle/>
          <a:p>
            <a:r>
              <a:rPr lang="pl-PL" sz="18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Poniżej przedstawiamy opis i charakterystykę najczęściej spotykanych uszkodzeń prowadzących do utraty wartości pojazdu. 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840990" y="1484502"/>
            <a:ext cx="490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16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Powłoka lakiernicza pojazdu - zarysowania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39C0AEA-9214-A4FF-D201-D5B418DE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38" y="1972931"/>
            <a:ext cx="2774750" cy="229218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A91E913-AAC3-2EE8-CAAC-06D570C44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838" y="4400873"/>
            <a:ext cx="2774750" cy="2284833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4555434" y="2201888"/>
            <a:ext cx="3267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Za</a:t>
            </a: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drapania lakieru, które nie przeniknęły do metalu i nie spowodowały korozji.</a:t>
            </a:r>
          </a:p>
          <a:p>
            <a:endParaRPr lang="pl-PL" sz="1400" dirty="0">
              <a:solidFill>
                <a:srgbClr val="58595B"/>
              </a:solidFill>
              <a:latin typeface="Calvert MT Pro Light" panose="020305030404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Zarysowania lakieru niemożliwe do usunięcia przez polerowanie, ale niesięgające do warstwy zabezpieczenia antykorozyjnego, o ile nie występuje więcej niż jedno zarysowanie na dany element nadwozia oraz jeżeli długość zarysowań nie przekracza 100 mm, szerokość 5 mm lub ich powierzchnia mieści się w okręgu o średnicy 20 mm.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D84B49-E0CE-4F2D-E969-3F71CD3DC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1251" y="1980282"/>
            <a:ext cx="2778851" cy="228483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4F934D5-0975-33ED-2778-0C00DDA29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502" y="4400873"/>
            <a:ext cx="2830347" cy="22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B869389-619E-A118-BEC3-17955678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206" y="99828"/>
            <a:ext cx="2075954" cy="846278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7DDDF65-F6B9-8DF4-D11E-AF2C9E95E55B}"/>
              </a:ext>
            </a:extLst>
          </p:cNvPr>
          <p:cNvCxnSpPr>
            <a:cxnSpLocks/>
          </p:cNvCxnSpPr>
          <p:nvPr/>
        </p:nvCxnSpPr>
        <p:spPr>
          <a:xfrm>
            <a:off x="0" y="781685"/>
            <a:ext cx="9745206" cy="0"/>
          </a:xfrm>
          <a:prstGeom prst="line">
            <a:avLst/>
          </a:prstGeom>
          <a:ln w="19050">
            <a:solidFill>
              <a:srgbClr val="912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4BD0F29-7A45-927F-15A9-894A9388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25" y="140365"/>
            <a:ext cx="3011055" cy="5370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0054B3-3F7B-B128-73D6-FBC0C508655B}"/>
              </a:ext>
            </a:extLst>
          </p:cNvPr>
          <p:cNvSpPr txBox="1"/>
          <p:nvPr/>
        </p:nvSpPr>
        <p:spPr>
          <a:xfrm>
            <a:off x="100131" y="256091"/>
            <a:ext cx="244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vert MT Pro Light" panose="02030503040405020204" pitchFamily="18" charset="0"/>
              </a:rPr>
              <a:t>Oznaki eksploatacji: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1AC6067-56FC-0013-88AB-939608753979}"/>
              </a:ext>
            </a:extLst>
          </p:cNvPr>
          <p:cNvSpPr txBox="1"/>
          <p:nvPr/>
        </p:nvSpPr>
        <p:spPr>
          <a:xfrm>
            <a:off x="3643744" y="937948"/>
            <a:ext cx="490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Nadwozie</a:t>
            </a:r>
          </a:p>
          <a:p>
            <a:pPr algn="ctr"/>
            <a:r>
              <a:rPr lang="pl-PL" sz="2000" dirty="0">
                <a:solidFill>
                  <a:srgbClr val="91268F"/>
                </a:solidFill>
                <a:latin typeface="Calvert MT Pro Light" panose="02030503040405020204" pitchFamily="18" charset="0"/>
              </a:rPr>
              <a:t>Powłoka lakiernicza pojazdu - ubytki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A7662B8-C1A1-EAD6-F1D0-C2AFC0094569}"/>
              </a:ext>
            </a:extLst>
          </p:cNvPr>
          <p:cNvSpPr txBox="1"/>
          <p:nvPr/>
        </p:nvSpPr>
        <p:spPr>
          <a:xfrm>
            <a:off x="1066404" y="4634513"/>
            <a:ext cx="34963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Akceptowane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Odpryski spowodowane przez kamienie, jeżeli nie obejmują więcej niż 20% danego elementu nadwozia - dotyczy to tylko maski i przedniego zderzaka lakierowanego.</a:t>
            </a:r>
            <a:endParaRPr lang="pl-PL" sz="1400" dirty="0">
              <a:solidFill>
                <a:srgbClr val="58595B"/>
              </a:solidFill>
              <a:latin typeface="Calvert MT Pro Light" panose="0203050304040502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A9CB291-CD6C-1F9F-1307-058211BF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49" y="1802096"/>
            <a:ext cx="3141019" cy="257792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493C8C4-28B8-6CAB-BDA9-A8F22D441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197" y="1786735"/>
            <a:ext cx="3141019" cy="26086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0B7E-E2BB-FD53-9A39-195F5CE15E30}"/>
              </a:ext>
            </a:extLst>
          </p:cNvPr>
          <p:cNvSpPr txBox="1"/>
          <p:nvPr/>
        </p:nvSpPr>
        <p:spPr>
          <a:xfrm>
            <a:off x="7740073" y="4634513"/>
            <a:ext cx="3672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Niedozwolone: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8595B"/>
                </a:solidFill>
                <a:latin typeface="Calvert MT Pro Light" panose="02030503040405020204" pitchFamily="18" charset="0"/>
              </a:rPr>
              <a:t>Ubytki lakieru (odpryski), których średnica przekracza 3 mm lub w ich obrębie doszło do naruszenia warstwy zabezpieczenia antykorozyjnego.</a:t>
            </a:r>
            <a:endParaRPr lang="pl-PL" sz="1400" dirty="0">
              <a:solidFill>
                <a:srgbClr val="58595B"/>
              </a:solidFill>
              <a:latin typeface="Calvert MT Pro Light" panose="0203050304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50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1963</Words>
  <Application>Microsoft Office PowerPoint</Application>
  <PresentationFormat>Panoramiczny</PresentationFormat>
  <Paragraphs>209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Calvert MT Pro</vt:lpstr>
      <vt:lpstr>Calvert MT Pro Light</vt:lpstr>
      <vt:lpstr>Wingdings</vt:lpstr>
      <vt:lpstr>Motyw pakietu Office</vt:lpstr>
      <vt:lpstr>Przewodnik zwrotu pojazdów</vt:lpstr>
      <vt:lpstr>Prezentacja programu PowerPoint</vt:lpstr>
      <vt:lpstr>Odbiór pojazdu</vt:lpstr>
      <vt:lpstr>Bieżące użytkowanie</vt:lpstr>
      <vt:lpstr>Zwrot pojazdu</vt:lpstr>
      <vt:lpstr>Dokumenty wymagane przy zwrocie pojazdu</vt:lpstr>
      <vt:lpstr>Prezentacja programu PowerPoint</vt:lpstr>
      <vt:lpstr>Poniżej przedstawiamy opis i charakterystykę najczęściej spotykanych uszkodzeń prowadzących do utraty wartości pojazdu.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Przewodnik zwrotu pojazdów</dc:title>
  <dc:creator>Natalia Styś</dc:creator>
  <cp:lastModifiedBy>Natalia Styś</cp:lastModifiedBy>
  <cp:revision>10</cp:revision>
  <dcterms:created xsi:type="dcterms:W3CDTF">2023-12-01T12:38:11Z</dcterms:created>
  <dcterms:modified xsi:type="dcterms:W3CDTF">2023-12-02T10:44:19Z</dcterms:modified>
</cp:coreProperties>
</file>